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6" r:id="rId2"/>
    <p:sldId id="257" r:id="rId3"/>
    <p:sldId id="267" r:id="rId4"/>
    <p:sldId id="258" r:id="rId5"/>
    <p:sldId id="292" r:id="rId6"/>
    <p:sldId id="260" r:id="rId7"/>
    <p:sldId id="266" r:id="rId8"/>
    <p:sldId id="290" r:id="rId9"/>
    <p:sldId id="301" r:id="rId10"/>
    <p:sldId id="302" r:id="rId11"/>
    <p:sldId id="268" r:id="rId12"/>
    <p:sldId id="288" r:id="rId13"/>
    <p:sldId id="280" r:id="rId14"/>
    <p:sldId id="277" r:id="rId15"/>
    <p:sldId id="298" r:id="rId16"/>
    <p:sldId id="271" r:id="rId17"/>
    <p:sldId id="284" r:id="rId18"/>
    <p:sldId id="296" r:id="rId19"/>
    <p:sldId id="295" r:id="rId20"/>
    <p:sldId id="293" r:id="rId21"/>
    <p:sldId id="272" r:id="rId22"/>
    <p:sldId id="285" r:id="rId23"/>
    <p:sldId id="286" r:id="rId24"/>
    <p:sldId id="270" r:id="rId25"/>
    <p:sldId id="291" r:id="rId26"/>
    <p:sldId id="300" r:id="rId27"/>
    <p:sldId id="294" r:id="rId28"/>
    <p:sldId id="259" r:id="rId29"/>
    <p:sldId id="278" r:id="rId30"/>
    <p:sldId id="273" r:id="rId31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4265" autoAdjust="0"/>
    <p:restoredTop sz="94660"/>
  </p:normalViewPr>
  <p:slideViewPr>
    <p:cSldViewPr>
      <p:cViewPr varScale="1">
        <p:scale>
          <a:sx n="70" d="100"/>
          <a:sy n="70" d="100"/>
        </p:scale>
        <p:origin x="178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768D-1D8F-472D-8AF9-4192D120D6F3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45D5A-5D3E-45C9-8514-3EF1874F71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655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D299C-8753-43BE-B673-61A028572E8B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90E73-B941-4554-AC90-E5C45B9D68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86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よう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0E73-B941-4554-AC90-E5C45B9D687D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2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0E73-B941-4554-AC90-E5C45B9D687D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5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90E73-B941-4554-AC90-E5C45B9D687D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18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4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3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53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62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6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95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06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54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6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12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83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BCA3-D4AD-493A-A37D-8F67871656EC}" type="datetimeFigureOut">
              <a:rPr kumimoji="1" lang="ja-JP" altLang="en-US" smtClean="0"/>
              <a:t>2016/1/27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CB08-DFFD-4337-9042-D0374D62B7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9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84976" cy="655272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事故報道を変える事故調査</a:t>
            </a:r>
            <a:r>
              <a:rPr kumimoji="1" lang="en-US" altLang="ja-JP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元読売新聞東京本社編集委員</a:t>
            </a:r>
            <a: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広報</a:t>
            </a: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戦略研究所主任研究員</a:t>
            </a:r>
            <a: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鶴岡　憲一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27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/>
          <a:lstStyle/>
          <a:p>
            <a:r>
              <a:rPr kumimoji="1" lang="ja-JP" altLang="en-US" dirty="0" smtClean="0"/>
              <a:t>スキーツアーバス事故の場合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10754"/>
            <a:ext cx="8568952" cy="555860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●捜査＝運転手のスピード出し過ぎ？</a:t>
            </a:r>
            <a:endParaRPr kumimoji="1" lang="en-US" altLang="ja-JP" dirty="0" smtClean="0"/>
          </a:p>
          <a:p>
            <a:r>
              <a:rPr lang="ja-JP" altLang="en-US" dirty="0" smtClean="0"/>
              <a:t>●背景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◆国交省のバス業界参入規制緩和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⇒関越道事故後もバス事業者・バス利用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量が増加＝規制担当官僚へは評価</a:t>
            </a:r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　　　⇒運転手不足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　　　　　　　⇒運転手の訓練不足</a:t>
            </a:r>
            <a:endParaRPr lang="en-US" altLang="ja-JP" dirty="0"/>
          </a:p>
          <a:p>
            <a:r>
              <a:rPr kumimoji="1" lang="ja-JP" altLang="en-US" dirty="0" smtClean="0"/>
              <a:t>　　？参入要件としての安全対策規制不徹底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？利用者の</a:t>
            </a:r>
            <a:r>
              <a:rPr lang="ja-JP" altLang="en-US" smtClean="0"/>
              <a:t>安全確保より業界振興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6886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52928" cy="100811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消費者安全調査委員会の役割</a:t>
            </a:r>
            <a:endParaRPr kumimoji="1" lang="ja-JP" altLang="en-US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●</a:t>
            </a:r>
            <a:r>
              <a:rPr kumimoji="1" lang="ja-JP" altLang="en-US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目的は事故原因究明と再発防止</a:t>
            </a:r>
            <a:endParaRPr kumimoji="1" lang="en-US" altLang="ja-JP" dirty="0" smtClean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●</a:t>
            </a:r>
            <a:r>
              <a:rPr kumimoji="1" lang="en-US" altLang="ja-JP" dirty="0" smtClean="0">
                <a:latin typeface="HGPｺﾞｼｯｸE" pitchFamily="50" charset="-128"/>
                <a:ea typeface="HGPｺﾞｼｯｸE" pitchFamily="50" charset="-128"/>
              </a:rPr>
              <a:t>《</a:t>
            </a:r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消費者目線の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事故調査</a:t>
            </a:r>
            <a:r>
              <a:rPr lang="en-US" altLang="ja-JP" dirty="0" smtClean="0">
                <a:latin typeface="HGPｺﾞｼｯｸE" pitchFamily="50" charset="-128"/>
                <a:ea typeface="HGPｺﾞｼｯｸE" pitchFamily="50" charset="-128"/>
              </a:rPr>
              <a:t>》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とは</a:t>
            </a:r>
            <a:endParaRPr kumimoji="1"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en-US" altLang="ja-JP" dirty="0">
                <a:latin typeface="HGPｺﾞｼｯｸE" pitchFamily="50" charset="-128"/>
                <a:ea typeface="HGPｺﾞｼｯｸE" pitchFamily="50" charset="-128"/>
              </a:rPr>
              <a:t>〈</a:t>
            </a:r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すき間事故</a:t>
            </a:r>
            <a:r>
              <a:rPr lang="en-US" altLang="ja-JP" dirty="0">
                <a:latin typeface="HGPｺﾞｼｯｸE" pitchFamily="50" charset="-128"/>
                <a:ea typeface="HGPｺﾞｼｯｸE" pitchFamily="50" charset="-128"/>
              </a:rPr>
              <a:t>〉</a:t>
            </a:r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の調査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漏れをなくす</a:t>
            </a:r>
            <a:endParaRPr lang="en-US" altLang="ja-JP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　　＝エレベーター死亡事故の教訓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　　：調査するところがない</a:t>
            </a:r>
            <a:endParaRPr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◆「</a:t>
            </a:r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産業振興、規制・監督行政」の視点から</a:t>
            </a:r>
            <a:endParaRPr kumimoji="1"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　　　「</a:t>
            </a:r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消費者保護」の視点での調査へ</a:t>
            </a:r>
            <a:endParaRPr kumimoji="1"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　　＝パロマガス</a:t>
            </a:r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湯沸かし器事故の教訓　</a:t>
            </a:r>
            <a:endParaRPr kumimoji="1" lang="en-US" altLang="ja-JP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「消費者目線を全事故調査に」</a:t>
            </a:r>
            <a:endParaRPr lang="en-US" altLang="ja-JP" dirty="0" smtClean="0">
              <a:solidFill>
                <a:srgbClr val="0070C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　　＝他省庁が行う調査も評価し、再調査も</a:t>
            </a:r>
            <a:endParaRPr kumimoji="1" lang="ja-JP" altLang="en-US" dirty="0">
              <a:solidFill>
                <a:srgbClr val="0070C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7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778098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事故調査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漏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れをなくす消費者事故調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0901" y="1196752"/>
            <a:ext cx="8712968" cy="5472608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06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　市川大輔君死亡のエレベーター事故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：遺族に「原因究明するところではない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→国交省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WT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12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日後にようやく調査開始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：常設の事故対策委設置は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09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▼安全確保より責任回避繰り返した国交省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★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05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26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　イーホームズがマンション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での偽装を住宅局に報告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→「本件は申請者と貴社の問題」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→読売記者が取材開始→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日に発表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＝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いずれの事故でも、安全確保責任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→消費者事故調が法的権限に基づく調査を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71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008112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パロマガス湯沸器事故の問題点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6624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85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2005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年に一酸化炭素中毒事故</a:t>
            </a:r>
            <a:r>
              <a:rPr kumimoji="1"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28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件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死者</a:t>
            </a:r>
            <a:r>
              <a:rPr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21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人、重軽傷者</a:t>
            </a:r>
            <a:r>
              <a:rPr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36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●経産省への事故報告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件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：原因究明調査結果発表は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06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7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←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05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月の大学生死亡で表面化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●省内の担当部署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原子力安全・保安院の液化石油ガス保安課、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ガス安全課、商務情報政策局製品安全課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＝縦割りで責任意識が分散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＝希薄だった「消費者保護」意識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6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01608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消費者事故調の理念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4744" y="908720"/>
            <a:ext cx="8217736" cy="5832648"/>
          </a:xfrm>
        </p:spPr>
        <p:txBody>
          <a:bodyPr>
            <a:normAutofit fontScale="77500" lnSpcReduction="20000"/>
          </a:bodyPr>
          <a:lstStyle/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「事故調査機関の在り方に関する検討会」報告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「事故の予防・再発防止」目的と独立性重視</a:t>
            </a:r>
            <a:endParaRPr kumimoji="1" lang="en-US" altLang="ja-JP" sz="36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「事故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の予防・再発防止のための知見を見</a:t>
            </a:r>
            <a:r>
              <a:rPr lang="ja-JP" altLang="en-US" sz="3600" dirty="0" err="1" smtClean="0">
                <a:latin typeface="HGPｺﾞｼｯｸE" pitchFamily="50" charset="-128"/>
                <a:ea typeface="HGPｺﾞｼｯｸE" pitchFamily="50" charset="-128"/>
              </a:rPr>
              <a:t>い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　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出す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こととは</a:t>
            </a:r>
            <a:r>
              <a:rPr lang="ja-JP" altLang="en-US" sz="36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別の目的を追求するための</a:t>
            </a:r>
            <a:r>
              <a:rPr lang="ja-JP" altLang="en-US" sz="36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組　</a:t>
            </a:r>
            <a:endParaRPr lang="en-US" altLang="ja-JP" sz="3600" dirty="0" smtClean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織</a:t>
            </a:r>
            <a:r>
              <a:rPr lang="ja-JP" altLang="en-US" sz="3600" dirty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や制度の影響を受けることなく、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独自に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調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査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を行い、判断することができること」</a:t>
            </a:r>
            <a:endParaRPr lang="en-US" altLang="ja-JP" sz="3600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lang="en-US" altLang="ja-JP" sz="3600" dirty="0" smtClean="0">
                <a:latin typeface="HGPｺﾞｼｯｸE" pitchFamily="50" charset="-128"/>
                <a:ea typeface="HGPｺﾞｼｯｸE" pitchFamily="50" charset="-128"/>
              </a:rPr>
              <a:t>《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別の目的</a:t>
            </a:r>
            <a:r>
              <a:rPr lang="en-US" altLang="ja-JP" sz="3600" dirty="0">
                <a:latin typeface="HGPｺﾞｼｯｸE" pitchFamily="50" charset="-128"/>
                <a:ea typeface="HGPｺﾞｼｯｸE" pitchFamily="50" charset="-128"/>
              </a:rPr>
              <a:t>》</a:t>
            </a:r>
          </a:p>
          <a:p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「刑事、行政、民事の各手続における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責任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追及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や、市場が事業活動の規制・管理等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」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→独立性ある事故調査の実現</a:t>
            </a:r>
            <a:endParaRPr lang="en-US" altLang="ja-JP" sz="3600" dirty="0" smtClean="0">
              <a:solidFill>
                <a:srgbClr val="00B05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77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独立性重視と消費者保護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dirty="0" smtClean="0"/>
              <a:t>●公正な事故調査実現のためには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「原因究明と再発防止」以外の目的を排除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＝独立性</a:t>
            </a:r>
            <a:r>
              <a:rPr lang="ja-JP" altLang="en-US" dirty="0"/>
              <a:t>確保</a:t>
            </a:r>
            <a:r>
              <a:rPr lang="ja-JP" altLang="en-US" dirty="0" smtClean="0"/>
              <a:t>の保証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⇒産業振興行政からの独立性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航空事故調設置時の航空局長答弁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「私自身が原因関係者になる場合が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あり得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るが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、議論と現実の兼ね合いで運輸省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置く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「消費者保護」を目的に掲げない事故調査？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291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東電福島第一原発事故の調査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3162" y="1417638"/>
            <a:ext cx="8583334" cy="5251722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</a:t>
            </a:r>
            <a:r>
              <a:rPr kumimoji="1" lang="ja-JP" altLang="en-US" sz="40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求められた独立性・脱原子力ムラ</a:t>
            </a:r>
            <a:endParaRPr kumimoji="1" lang="en-US" altLang="ja-JP" sz="40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●内閣官房所属の政府事故調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国政史上初の国会事故調</a:t>
            </a:r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：ともに脱経産省調査</a:t>
            </a:r>
            <a:endParaRPr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●民間事故調：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日本再建イニシアティブ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4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●学会事故調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：日本原子力学会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◆国会事故調：地震動破損にこだわり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◆政府事故調：検察・警察中心の事務局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が主導</a:t>
            </a:r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40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91264" cy="850106"/>
          </a:xfrm>
        </p:spPr>
        <p:txBody>
          <a:bodyPr/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官僚の責任回避の事故調査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東電福島第二原発再循環ポンプ破損事故</a:t>
            </a:r>
            <a:r>
              <a:rPr kumimoji="1"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：８９年</a:t>
            </a:r>
            <a:endParaRPr kumimoji="1"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：再循環ポンプ＝冷却水流量を増減し出力を調整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ポンプ回転体の軸振れ防止リングが破損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●資源エネルギー庁＝原子力発電技術顧問会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に調査特別委員会を設置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→報告書はエネ庁（官僚）が取りまとめ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＝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原因は「軸受とリングの溶接不適切」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→設計米メーカーは「設計に問題」との報告　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書を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NRC</a:t>
            </a:r>
            <a:r>
              <a:rPr lang="ja-JP" altLang="en-US" dirty="0" err="1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に提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出していた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＝調査委の主要メンバーも「問題の溶接方法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を指定した設計ミス」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と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の見方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＝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エネ庁は「溶接ミス」説→責任は東電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69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/>
          <a:lstStyle/>
          <a:p>
            <a:r>
              <a:rPr kumimoji="1" lang="ja-JP" altLang="en-US" dirty="0" smtClean="0"/>
              <a:t>存在意義示した消費者事故調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エスカレーター転落死亡事故</a:t>
            </a:r>
            <a:r>
              <a:rPr kumimoji="1" lang="en-US" altLang="ja-JP" dirty="0" smtClean="0"/>
              <a:t>】</a:t>
            </a:r>
          </a:p>
          <a:p>
            <a:r>
              <a:rPr lang="ja-JP" altLang="en-US" dirty="0" smtClean="0"/>
              <a:t>●国交省事故調査部会結論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「構造、維持保全又は運行管理に起因した事故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と判断する理由がなく」＝法令違反に注目</a:t>
            </a:r>
            <a:endParaRPr lang="en-US" altLang="ja-JP" dirty="0" smtClean="0"/>
          </a:p>
          <a:p>
            <a:r>
              <a:rPr kumimoji="1" lang="ja-JP" altLang="en-US" dirty="0" smtClean="0"/>
              <a:t>●消費者事故調の調査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kumimoji="1" lang="ja-JP" altLang="en-US" dirty="0" smtClean="0"/>
              <a:t>＝</a:t>
            </a:r>
            <a:r>
              <a:rPr kumimoji="1" lang="ja-JP" altLang="en-US" dirty="0" smtClean="0">
                <a:solidFill>
                  <a:srgbClr val="FF0000"/>
                </a:solidFill>
              </a:rPr>
              <a:t>同種事故の再発防止を目的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　→転落事故の発生とハンドレールへの接触に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よる転落の可能性を確認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→国交省、業界団体に再発防止策を要求</a:t>
            </a:r>
            <a:endParaRPr lang="en-US" altLang="ja-JP" dirty="0" smtClean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30951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ja-JP" altLang="en-US" dirty="0"/>
              <a:t>事故調査機関の将来像と課題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8863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【</a:t>
            </a:r>
            <a:r>
              <a:rPr lang="ja-JP" altLang="en-US" dirty="0" smtClean="0">
                <a:solidFill>
                  <a:srgbClr val="FF0000"/>
                </a:solidFill>
              </a:rPr>
              <a:t>あらゆる</a:t>
            </a:r>
            <a:r>
              <a:rPr lang="ja-JP" altLang="en-US" dirty="0">
                <a:solidFill>
                  <a:srgbClr val="FF0000"/>
                </a:solidFill>
              </a:rPr>
              <a:t>事故を対象に一元化を徹底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</a:p>
          <a:p>
            <a:r>
              <a:rPr lang="ja-JP" altLang="en-US" dirty="0" smtClean="0"/>
              <a:t>●</a:t>
            </a:r>
            <a:r>
              <a:rPr lang="ja-JP" altLang="en-US" dirty="0">
                <a:solidFill>
                  <a:srgbClr val="FF0000"/>
                </a:solidFill>
              </a:rPr>
              <a:t>調査知見の</a:t>
            </a:r>
            <a:r>
              <a:rPr lang="ja-JP" altLang="en-US" dirty="0" smtClean="0">
                <a:solidFill>
                  <a:srgbClr val="FF0000"/>
                </a:solidFill>
              </a:rPr>
              <a:t>共有に</a:t>
            </a:r>
            <a:r>
              <a:rPr lang="ja-JP" altLang="en-US" dirty="0">
                <a:solidFill>
                  <a:srgbClr val="FF0000"/>
                </a:solidFill>
              </a:rPr>
              <a:t>寄与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　：オランダ安全委員会「鉄道事故で学んだこと　　</a:t>
            </a:r>
            <a:endParaRPr lang="en-US" altLang="ja-JP" dirty="0"/>
          </a:p>
          <a:p>
            <a:r>
              <a:rPr lang="ja-JP" altLang="en-US" dirty="0"/>
              <a:t>　　が、おもちゃの事故でも使える」</a:t>
            </a:r>
            <a:endParaRPr lang="en-US" altLang="ja-JP" dirty="0"/>
          </a:p>
          <a:p>
            <a:r>
              <a:rPr lang="ja-JP" altLang="en-US" dirty="0"/>
              <a:t>　　　＝現状は運輸安全委（航空、鉄道、船舶事　</a:t>
            </a:r>
            <a:endParaRPr lang="en-US" altLang="ja-JP" dirty="0"/>
          </a:p>
          <a:p>
            <a:r>
              <a:rPr lang="ja-JP" altLang="en-US" dirty="0"/>
              <a:t>　　　　故の調査を担当）、</a:t>
            </a:r>
            <a:r>
              <a:rPr lang="en-US" altLang="ja-JP" dirty="0"/>
              <a:t>NITE(</a:t>
            </a:r>
            <a:r>
              <a:rPr lang="ja-JP" altLang="en-US" dirty="0"/>
              <a:t>製品評価技術基</a:t>
            </a:r>
            <a:endParaRPr lang="en-US" altLang="ja-JP" dirty="0"/>
          </a:p>
          <a:p>
            <a:r>
              <a:rPr lang="ja-JP" altLang="en-US" dirty="0"/>
              <a:t>　　　　盤機構</a:t>
            </a:r>
            <a:r>
              <a:rPr lang="en-US" altLang="ja-JP" dirty="0"/>
              <a:t>)</a:t>
            </a:r>
            <a:r>
              <a:rPr lang="ja-JP" altLang="en-US" dirty="0"/>
              <a:t>などが</a:t>
            </a:r>
            <a:r>
              <a:rPr lang="ja-JP" altLang="en-US" dirty="0" smtClean="0"/>
              <a:t>併存</a:t>
            </a:r>
            <a:endParaRPr lang="en-US" altLang="ja-JP" dirty="0" smtClean="0"/>
          </a:p>
          <a:p>
            <a:r>
              <a:rPr lang="ja-JP" altLang="en-US" dirty="0" smtClean="0"/>
              <a:t>●</a:t>
            </a:r>
            <a:r>
              <a:rPr lang="ja-JP" altLang="en-US" dirty="0"/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組織管理・予算の効率化に寄与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＝現状は、事故調査機関ごとに担当部署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＝消費者事故調は体制劣弱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38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6368" y="0"/>
            <a:ext cx="8291264" cy="706090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latin typeface="HGP平成角ｺﾞｼｯｸ体W9" pitchFamily="50" charset="-128"/>
                <a:ea typeface="HGP平成角ｺﾞｼｯｸ体W9" pitchFamily="50" charset="-128"/>
              </a:rPr>
              <a:t>取材略歴</a:t>
            </a:r>
            <a:r>
              <a:rPr lang="en-US" altLang="ja-JP" sz="3200" dirty="0" smtClean="0">
                <a:latin typeface="HGP平成角ｺﾞｼｯｸ体W9" pitchFamily="50" charset="-128"/>
                <a:ea typeface="HGP平成角ｺﾞｼｯｸ体W9" pitchFamily="50" charset="-128"/>
              </a:rPr>
              <a:t>,</a:t>
            </a:r>
            <a:r>
              <a:rPr lang="ja-JP" altLang="en-US" sz="3200" dirty="0" smtClean="0">
                <a:solidFill>
                  <a:srgbClr val="002060"/>
                </a:solidFill>
                <a:latin typeface="HGP平成角ｺﾞｼｯｸ体W9" pitchFamily="50" charset="-128"/>
                <a:ea typeface="HGP平成角ｺﾞｼｯｸ体W9" pitchFamily="50" charset="-128"/>
              </a:rPr>
              <a:t>共著書</a:t>
            </a:r>
            <a:r>
              <a:rPr lang="ja-JP" altLang="en-US" sz="3200" dirty="0" smtClean="0">
                <a:latin typeface="HGP平成角ｺﾞｼｯｸ体W9" pitchFamily="50" charset="-128"/>
                <a:ea typeface="HGP平成角ｺﾞｼｯｸ体W9" pitchFamily="50" charset="-128"/>
              </a:rPr>
              <a:t>等</a:t>
            </a:r>
            <a:endParaRPr kumimoji="1" lang="ja-JP" altLang="en-US" sz="3200" dirty="0">
              <a:latin typeface="HGP平成角ｺﾞｼｯｸ体W9" pitchFamily="50" charset="-128"/>
              <a:ea typeface="HGP平成角ｺﾞｼｯｸ体W9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１９８５　日航ジャンボ機墜落事故</a:t>
            </a:r>
            <a:r>
              <a:rPr lang="ja-JP" altLang="en-US" sz="2800" dirty="0" smtClean="0"/>
              <a:t>：５２０人死亡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</a:t>
            </a:r>
            <a:r>
              <a:rPr lang="ja-JP" altLang="en-US" sz="2800" dirty="0" smtClean="0">
                <a:solidFill>
                  <a:srgbClr val="00B050"/>
                </a:solidFill>
              </a:rPr>
              <a:t>＊「悲劇の真相」　＊「日航機事故の謎は解けたか」</a:t>
            </a:r>
            <a:endParaRPr lang="en-US" altLang="ja-JP" sz="2800" dirty="0" smtClean="0">
              <a:solidFill>
                <a:srgbClr val="00B050"/>
              </a:solidFill>
            </a:endParaRPr>
          </a:p>
          <a:p>
            <a:r>
              <a:rPr kumimoji="1" lang="ja-JP" altLang="en-US" sz="2800" dirty="0" smtClean="0"/>
              <a:t>１９８６～８７年　欠陥車問題キャンペーン報道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１９８８　海自潜水艦・遊漁船衝突事故</a:t>
            </a:r>
            <a:r>
              <a:rPr kumimoji="1" lang="ja-JP" altLang="en-US" sz="2000" dirty="0" smtClean="0">
                <a:latin typeface="HGPｺﾞｼｯｸE" pitchFamily="50" charset="-128"/>
                <a:ea typeface="HGPｺﾞｼｯｸE" pitchFamily="50" charset="-128"/>
              </a:rPr>
              <a:t>：３０人死亡</a:t>
            </a:r>
            <a:endParaRPr kumimoji="1" lang="en-US" altLang="ja-JP" sz="20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/>
              <a:t>１９９０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東電福島第二原発再循環ポンプ破損事故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　　　関西電力美浜第一原発細管破断事故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２００５　国交省「航空輸送安全対策委員会」委員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２０１０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消費者庁「事故調査の在り方に関する検討　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会」委員</a:t>
            </a:r>
            <a:endParaRPr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　　</a:t>
            </a:r>
            <a:r>
              <a:rPr lang="ja-JP" altLang="en-US" sz="2800" dirty="0" smtClean="0">
                <a:solidFill>
                  <a:srgbClr val="00B050"/>
                </a:solidFill>
              </a:rPr>
              <a:t>　＊「消費者事故調　その実像と将来像」</a:t>
            </a:r>
            <a:endParaRPr lang="en-US" altLang="ja-JP" sz="2800" dirty="0">
              <a:solidFill>
                <a:srgbClr val="00B050"/>
              </a:solidFill>
            </a:endParaRPr>
          </a:p>
          <a:p>
            <a:r>
              <a:rPr kumimoji="1" lang="ja-JP" altLang="en-US" sz="2800" dirty="0" smtClean="0"/>
              <a:t>　　　　　内閣府消費者委員会専門委員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225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徹底すべき独立性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●</a:t>
            </a:r>
            <a:r>
              <a:rPr lang="ja-JP" altLang="en-US" dirty="0" smtClean="0">
                <a:solidFill>
                  <a:srgbClr val="FF0000"/>
                </a:solidFill>
              </a:rPr>
              <a:t>消費者庁・消費者事故調にも必要な監視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　</a:t>
            </a:r>
            <a:r>
              <a:rPr lang="ja-JP" altLang="en-US" dirty="0" smtClean="0"/>
              <a:t>▼産業振興官庁と企業に対する規制権限を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付与された消費者庁→規制責任が生じる</a:t>
            </a:r>
            <a:endParaRPr lang="en-US" altLang="ja-JP" dirty="0" smtClean="0"/>
          </a:p>
          <a:p>
            <a:r>
              <a:rPr lang="ja-JP" altLang="en-US" dirty="0" smtClean="0"/>
              <a:t>　　　★消費者事故調が消費者庁の規制責任を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指摘する局面が生まれる可能性</a:t>
            </a:r>
            <a:endParaRPr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→</a:t>
            </a:r>
            <a:r>
              <a:rPr lang="ja-JP" altLang="en-US" dirty="0" smtClean="0">
                <a:solidFill>
                  <a:srgbClr val="FF0000"/>
                </a:solidFill>
              </a:rPr>
              <a:t>内閣</a:t>
            </a:r>
            <a:r>
              <a:rPr lang="ja-JP" altLang="en-US" dirty="0">
                <a:solidFill>
                  <a:srgbClr val="FF0000"/>
                </a:solidFill>
              </a:rPr>
              <a:t>または国会直属の常設３条機関に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　　：産業育成、消費者保護・規制行政から分離</a:t>
            </a:r>
            <a:endParaRPr lang="en-US" altLang="ja-JP" dirty="0"/>
          </a:p>
          <a:p>
            <a:r>
              <a:rPr lang="ja-JP" altLang="en-US" dirty="0"/>
              <a:t>　　　</a:t>
            </a:r>
            <a:r>
              <a:rPr lang="ja-JP" altLang="en-US" dirty="0" smtClean="0"/>
              <a:t>＝</a:t>
            </a:r>
            <a:r>
              <a:rPr lang="ja-JP" altLang="en-US" dirty="0"/>
              <a:t>現状は消費者庁の審議機関</a:t>
            </a:r>
            <a:endParaRPr lang="en-US" altLang="ja-JP" dirty="0"/>
          </a:p>
          <a:p>
            <a:r>
              <a:rPr lang="ja-JP" altLang="en-US" dirty="0" smtClean="0"/>
              <a:t>　　　　　　：福島</a:t>
            </a:r>
            <a:r>
              <a:rPr lang="ja-JP" altLang="en-US" dirty="0"/>
              <a:t>第一原発事故が前例に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6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国会事故調と政府事故調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84576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《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事実へのこだわり</a:t>
            </a:r>
            <a:r>
              <a:rPr lang="en-US" altLang="ja-JP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》</a:t>
            </a:r>
          </a:p>
          <a:p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◆１号機非常用復水器系破損の有無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▼国会＝疑いを表明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▼政府＝データから“大規模破損なし”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◆情報公開の姿勢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▼国会＝原則公開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▼政府＝事情聴取内容は非公開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4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4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139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008112"/>
          </a:xfrm>
        </p:spPr>
        <p:txBody>
          <a:bodyPr/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監視が必要な独立性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航空・鉄道事故調査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委員が報告書案漏らし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◆０７年に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JR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西日本役員に提供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：きっかけは福知山線事故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</a:t>
            </a:r>
            <a:r>
              <a:rPr kumimoji="1" lang="ja-JP" altLang="en-US" sz="2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（０５年　１０７人死亡）</a:t>
            </a:r>
            <a:endParaRPr kumimoji="1" lang="en-US" altLang="ja-JP" sz="2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JR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側は４人の委員に接触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＝うち２人は運輸安全委員に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＝うち３人は旧国鉄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OB</a:t>
            </a: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◆「最終報告書への影響なし」も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残った疑念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●消費者事故調＝エレベーター事故調査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委員長外し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7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7450"/>
            <a:ext cx="8352928" cy="86409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消費者庁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に対しても必要な独立性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●消費者庁所属となった消費者事故調の限界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◆消費者庁が取得した権限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＊安全対策の立案・消費者への注意喚起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＊</a:t>
            </a:r>
            <a:r>
              <a:rPr kumimoji="1"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監督官庁、事業者への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安全対策</a:t>
            </a:r>
            <a:r>
              <a:rPr lang="ja-JP" altLang="en-US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要求</a:t>
            </a:r>
            <a:r>
              <a:rPr kumimoji="1"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権限</a:t>
            </a:r>
            <a:endParaRPr kumimoji="1"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＝</a:t>
            </a:r>
            <a:r>
              <a:rPr lang="ja-JP" altLang="en-US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不十分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なら問われる行政責任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★ユッケ食中毒５人死亡事件の公表遅れ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週一回の定例公表日の前日に入手したが、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「定例」にこだわった当時の消費者庁長官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消費者事故調は消費者庁に所属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：消費者事故調委員会に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長官、審議官が同席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→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行政</a:t>
            </a:r>
            <a:r>
              <a:rPr lang="ja-JP" altLang="en-US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責任者からチェックされる事故調</a:t>
            </a:r>
            <a:endParaRPr lang="en-US" altLang="ja-JP" dirty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21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4509" cy="771816"/>
          </a:xfrm>
        </p:spPr>
        <p:txBody>
          <a:bodyPr/>
          <a:lstStyle/>
          <a:p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事故調査報道</a:t>
            </a:r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が</a:t>
            </a:r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注目すべき点</a:t>
            </a:r>
            <a:endParaRPr kumimoji="1" lang="ja-JP" altLang="en-US" dirty="0"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16624"/>
          </a:xfrm>
        </p:spPr>
        <p:txBody>
          <a:bodyPr>
            <a:normAutofit fontScale="92500"/>
          </a:bodyPr>
          <a:lstStyle/>
          <a:p>
            <a:r>
              <a:rPr kumimoji="1" lang="ja-JP" altLang="en-US" dirty="0" smtClean="0">
                <a:latin typeface="HGPｺﾞｼｯｸE" pitchFamily="50" charset="-128"/>
                <a:ea typeface="HGPｺﾞｼｯｸE" pitchFamily="50" charset="-128"/>
              </a:rPr>
              <a:t>●</a:t>
            </a:r>
            <a:r>
              <a:rPr lang="ja-JP" altLang="en-US" dirty="0" smtClean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消費者目線</a:t>
            </a:r>
            <a:r>
              <a:rPr lang="ja-JP" altLang="en-US" dirty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での</a:t>
            </a:r>
            <a:r>
              <a:rPr kumimoji="1" lang="ja-JP" altLang="en-US" dirty="0" smtClean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調査になっているか</a:t>
            </a:r>
            <a:endParaRPr kumimoji="1" lang="en-US" altLang="ja-JP" dirty="0" smtClean="0">
              <a:solidFill>
                <a:srgbClr val="00B05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◆</a:t>
            </a:r>
            <a:r>
              <a:rPr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09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年のエスカレーター死亡事故評価：１３年６月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＊国交省の調査部会調査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＝構造、維持保全、運行管理に問題なし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＊消費者事故調の評価：利用者の視点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＝ハンドレールへの接触予防策の検証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＝物体落下防止策だけで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なく転落防止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策も検討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●</a:t>
            </a:r>
            <a:r>
              <a:rPr lang="ja-JP" altLang="en-US" dirty="0" smtClean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独立性は確保されているか</a:t>
            </a:r>
            <a:endParaRPr lang="en-US" altLang="ja-JP" dirty="0" smtClean="0">
              <a:solidFill>
                <a:srgbClr val="00B05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endParaRPr kumimoji="1" lang="en-US" altLang="ja-JP" sz="2800" dirty="0" smtClean="0">
              <a:solidFill>
                <a:srgbClr val="00B05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dirty="0" smtClean="0">
                <a:latin typeface="HGPｺﾞｼｯｸE" pitchFamily="50" charset="-128"/>
                <a:ea typeface="HGPｺﾞｼｯｸE" pitchFamily="50" charset="-128"/>
              </a:rPr>
              <a:t>●</a:t>
            </a:r>
            <a:r>
              <a:rPr lang="ja-JP" altLang="en-US" dirty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刑事</a:t>
            </a:r>
            <a:r>
              <a:rPr lang="ja-JP" altLang="en-US" dirty="0" smtClean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捜査優先</a:t>
            </a:r>
            <a:r>
              <a:rPr lang="ja-JP" altLang="en-US" dirty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に</a:t>
            </a:r>
            <a:r>
              <a:rPr lang="ja-JP" altLang="en-US" dirty="0" smtClean="0">
                <a:solidFill>
                  <a:srgbClr val="00B050"/>
                </a:solidFill>
                <a:latin typeface="HGPｺﾞｼｯｸE" pitchFamily="50" charset="-128"/>
                <a:ea typeface="HGPｺﾞｼｯｸE" pitchFamily="50" charset="-128"/>
              </a:rPr>
              <a:t>よる支障が起きていないか</a:t>
            </a:r>
            <a:endParaRPr kumimoji="1" lang="en-US" altLang="ja-JP" dirty="0" smtClean="0">
              <a:solidFill>
                <a:srgbClr val="00B05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82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008112"/>
          </a:xfrm>
        </p:spPr>
        <p:txBody>
          <a:bodyPr/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国交省の事故調新設の評価は？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54461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１４年６月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事業用自動車事故調査委員会発足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◆公益財団法人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◆対象＝トラック、タクシー、バスなど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社会的影響が大きく、原因が事業者　　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の組織的、構造的問題に起因する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可能性がある事故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→軽井沢町のスキーツアーバス事故に出動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Q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新たな事故調の設置を皆さんは、どう評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価しますか？　　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9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543292" cy="936104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バス事故でも問われる行政責任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88632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●国交省には　道路運送法に基く監督責任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事故調は監督の適不適を厳密に判断可能か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→甘ければ、再発防止策は不十分に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◆事業用自動車事故調の事務局は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自動車事故総合分析センター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＝調査部長兼常務理事は国交省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OB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◆エレベーター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など建築設備事故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にも、自前の　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事故調査体制を構築　　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＝国交省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に強制調査権を付与する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建築基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準法改正を実現</a:t>
            </a:r>
            <a:endParaRPr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53524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2049" y="80158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今後の原発事故調査の担当は？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4116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●国会事故調、政府事故調とも解散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＝調査資料の保存は徹底されるか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 smtClean="0"/>
              <a:t>●事故経過の解明は未完成</a:t>
            </a:r>
            <a:endParaRPr kumimoji="1" lang="en-US" altLang="ja-JP" dirty="0" smtClean="0"/>
          </a:p>
          <a:p>
            <a:r>
              <a:rPr lang="ja-JP" altLang="en-US" dirty="0" smtClean="0"/>
              <a:t>　　＝地震動による機器破損はなかったのか</a:t>
            </a:r>
            <a:endParaRPr lang="en-US" altLang="ja-JP" dirty="0" smtClean="0"/>
          </a:p>
          <a:p>
            <a:r>
              <a:rPr lang="ja-JP" altLang="en-US" dirty="0" smtClean="0"/>
              <a:t>　　　：国会事故調の現場確認阻止</a:t>
            </a:r>
            <a:endParaRPr lang="en-US" altLang="ja-JP" dirty="0"/>
          </a:p>
          <a:p>
            <a:r>
              <a:rPr kumimoji="1" lang="ja-JP" altLang="en-US" dirty="0" smtClean="0"/>
              <a:t>●教訓の取得・再発防止対策は不十分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＝水位計の改善対策は？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＝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回目以降のベント失敗の原因は？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670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994122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P平成角ｺﾞｼｯｸ体W9" pitchFamily="50" charset="-128"/>
                <a:ea typeface="HGP平成角ｺﾞｼｯｸ体W9" pitchFamily="50" charset="-128"/>
              </a:rPr>
              <a:t>事故・事故調査報道と記者の役割</a:t>
            </a:r>
            <a:endParaRPr kumimoji="1" lang="ja-JP" altLang="en-US" sz="3600" dirty="0">
              <a:latin typeface="HGP平成角ｺﾞｼｯｸ体W9" pitchFamily="50" charset="-128"/>
              <a:ea typeface="HGP平成角ｺﾞｼｯｸ体W9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616624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2800" dirty="0" smtClean="0">
                <a:latin typeface="HGP平成角ｺﾞｼｯｸ体W9" pitchFamily="50" charset="-128"/>
                <a:ea typeface="HGP平成角ｺﾞｼｯｸ体W9" pitchFamily="50" charset="-128"/>
              </a:rPr>
              <a:t>●事故報道と事故調査の期待効果は共通</a:t>
            </a:r>
            <a:endParaRPr lang="en-US" altLang="ja-JP" sz="2800" dirty="0" smtClean="0">
              <a:latin typeface="HGP平成角ｺﾞｼｯｸ体W9" pitchFamily="50" charset="-128"/>
              <a:ea typeface="HGP平成角ｺﾞｼｯｸ体W9" pitchFamily="50" charset="-128"/>
            </a:endParaRPr>
          </a:p>
          <a:p>
            <a:r>
              <a:rPr lang="ja-JP" altLang="en-US" sz="2800" dirty="0">
                <a:latin typeface="HGP平成角ｺﾞｼｯｸ体W9" pitchFamily="50" charset="-128"/>
                <a:ea typeface="HGP平成角ｺﾞｼｯｸ体W9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◆原因解明・再発防止策を促進</a:t>
            </a:r>
            <a:endParaRPr lang="en-US" altLang="ja-JP" sz="2800" dirty="0" smtClean="0">
              <a:latin typeface="HGP平成角ｺﾞｼｯｸ体W9" pitchFamily="50" charset="-128"/>
              <a:ea typeface="HGP平成角ｺﾞｼｯｸ体W9" pitchFamily="50" charset="-128"/>
            </a:endParaRPr>
          </a:p>
          <a:p>
            <a:r>
              <a:rPr lang="ja-JP" altLang="en-US" sz="2800" dirty="0" smtClean="0">
                <a:latin typeface="HGP平成角ｺﾞｼｯｸ体W9" pitchFamily="50" charset="-128"/>
                <a:ea typeface="HGP平成角ｺﾞｼｯｸ体W9" pitchFamily="50" charset="-128"/>
              </a:rPr>
              <a:t>　　　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：国民の安全確保に役立つ情報提供</a:t>
            </a:r>
            <a:endParaRPr lang="en-US" altLang="ja-JP" sz="2800" dirty="0">
              <a:latin typeface="HGP平成角ｺﾞｼｯｸ体W9" pitchFamily="50" charset="-128"/>
              <a:ea typeface="HGP平成角ｺﾞｼｯｸ体W9" pitchFamily="50" charset="-128"/>
            </a:endParaRPr>
          </a:p>
          <a:p>
            <a:r>
              <a:rPr lang="ja-JP" altLang="en-US" sz="2800" dirty="0" smtClean="0">
                <a:latin typeface="HGP平成角ｺﾞｼｯｸ体W9" pitchFamily="50" charset="-128"/>
                <a:ea typeface="HGP平成角ｺﾞｼｯｸ体W9" pitchFamily="50" charset="-128"/>
              </a:rPr>
              <a:t>●記者＝専門家と読者・視聴者をつなぐ存在</a:t>
            </a:r>
            <a:endParaRPr lang="en-US" altLang="ja-JP" sz="2800" dirty="0" smtClean="0">
              <a:latin typeface="HGP平成角ｺﾞｼｯｸ体W9" pitchFamily="50" charset="-128"/>
              <a:ea typeface="HGP平成角ｺﾞｼｯｸ体W9" pitchFamily="50" charset="-128"/>
            </a:endParaRPr>
          </a:p>
          <a:p>
            <a:r>
              <a:rPr lang="ja-JP" altLang="en-US" sz="2800" dirty="0">
                <a:latin typeface="HGP平成角ｺﾞｼｯｸ体W9" pitchFamily="50" charset="-128"/>
                <a:ea typeface="HGP平成角ｺﾞｼｯｸ体W9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◆乏しい基礎知識→専門家に取材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　：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読者・視聴者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より詳しい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>
                <a:latin typeface="HGP平成角ｺﾞｼｯｸ体W9" pitchFamily="50" charset="-128"/>
                <a:ea typeface="HGP平成角ｺﾞｼｯｸ体W9" pitchFamily="50" charset="-128"/>
              </a:rPr>
              <a:t>　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→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専門記者でも</a:t>
            </a:r>
            <a:r>
              <a:rPr kumimoji="1"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《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事故ごとに勉強</a:t>
            </a:r>
            <a:r>
              <a:rPr kumimoji="1" lang="en-US" altLang="ja-JP" sz="2800" dirty="0" smtClean="0">
                <a:latin typeface="HGPｺﾞｼｯｸE" pitchFamily="50" charset="-128"/>
                <a:ea typeface="HGPｺﾞｼｯｸE" pitchFamily="50" charset="-128"/>
              </a:rPr>
              <a:t>》</a:t>
            </a:r>
          </a:p>
          <a:p>
            <a:pPr marL="0" indent="0">
              <a:buNone/>
            </a:pP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◆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専門家を超えるレベルは困難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→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多様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なソース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から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の取材が重要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●専門家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へ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の要望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＝分かりやすい説明・情報公開</a:t>
            </a:r>
            <a:endParaRPr lang="en-US" altLang="ja-JP" sz="2800" dirty="0" smtClean="0">
              <a:latin typeface="HGP平成角ｺﾞｼｯｸ体W9" pitchFamily="50" charset="-128"/>
              <a:ea typeface="HGP平成角ｺﾞｼｯｸ体W9" pitchFamily="50" charset="-128"/>
            </a:endParaRPr>
          </a:p>
          <a:p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　→誤解・誤報の防止＝記者は学習も必要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報道を変えるのは読者の意見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endParaRPr kumimoji="1" lang="en-US" altLang="ja-JP" sz="2800" dirty="0" smtClean="0">
              <a:solidFill>
                <a:srgbClr val="FF0000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58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0609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「刑事捜査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優先」もチェック必要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刑事捜査優先の限界と弊害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＊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薄い専門能力→原因究明の遅れ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＊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事故要因究明の狭さ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←個人の刑事責任追及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＝再発防止対策が不十分に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＊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事故関係者に対する萎縮効果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：調査機関の事情聴取にも警戒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調査報告書を刑事裁判で鑑定利用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●捜査と調査の協調可能な範囲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＊事実情報の共有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＊現場保存など迅速対応は警察に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45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380" y="116632"/>
            <a:ext cx="8147248" cy="922114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事故報道の変遷</a:t>
            </a:r>
            <a:endParaRPr kumimoji="1" lang="ja-JP" altLang="en-US" sz="4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「誰がやったのか」</a:t>
            </a:r>
            <a:endParaRPr kumimoji="1"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○最終的引き金を引いた原因関係者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　　　：ヒューマンファクターならぬ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　　　　ヒューマンエラーに焦点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　</a:t>
            </a:r>
            <a:r>
              <a:rPr lang="en-US" altLang="ja-JP" sz="3600" dirty="0">
                <a:latin typeface="HGPｺﾞｼｯｸE" pitchFamily="50" charset="-128"/>
                <a:ea typeface="HGPｺﾞｼｯｸE" pitchFamily="50" charset="-128"/>
              </a:rPr>
              <a:t>×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事故の様々な要因の連鎖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究明</a:t>
            </a:r>
            <a:endParaRPr lang="en-US" altLang="ja-JP" sz="3600" dirty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＝記者本人にも読者にも分かりやすい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＝充実した再発防止策への寄与薄弱　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en-US" altLang="ja-JP" sz="3600" dirty="0" smtClean="0">
                <a:latin typeface="HGPｺﾞｼｯｸE" pitchFamily="50" charset="-128"/>
                <a:ea typeface="HGPｺﾞｼｯｸE" pitchFamily="50" charset="-128"/>
              </a:rPr>
              <a:t>【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背景</a:t>
            </a:r>
            <a:r>
              <a:rPr lang="en-US" altLang="ja-JP" sz="3600" dirty="0" smtClean="0">
                <a:latin typeface="HGPｺﾞｼｯｸE" pitchFamily="50" charset="-128"/>
                <a:ea typeface="HGPｺﾞｼｯｸE" pitchFamily="50" charset="-128"/>
              </a:rPr>
              <a:t>】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戦後の事故調査は長年月、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　航空事故調査</a:t>
            </a:r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以外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は「原因究明より</a:t>
            </a:r>
            <a:endParaRPr lang="en-US" altLang="ja-JP" sz="36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　刑事責任追及を優先」が主流　</a:t>
            </a:r>
            <a:r>
              <a:rPr kumimoji="1" lang="ja-JP" altLang="en-US" sz="36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3600" dirty="0" smtClean="0">
                <a:latin typeface="HGPｺﾞｼｯｸE" pitchFamily="50" charset="-128"/>
                <a:ea typeface="HGPｺﾞｼｯｸE" pitchFamily="50" charset="-128"/>
              </a:rPr>
              <a:t>　　　</a:t>
            </a:r>
            <a:endParaRPr kumimoji="1" lang="ja-JP" altLang="en-US" sz="3600" dirty="0"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1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108012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福島原発事故捜査の問題点露呈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4006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●不起訴の論理＝予見可能性を厳密に評価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→１５．５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の大津波予見は困難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●原発事故要因の予見可能性を幅広に　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評価すべき事情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▼過酷事故の大きな影響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●予見可能な情報の存在を軽視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▼貞観地震津波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▼０８年に東電が１５．７</a:t>
            </a:r>
            <a:r>
              <a:rPr lang="en-US" altLang="ja-JP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m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津波を試算</a:t>
            </a:r>
            <a:endParaRPr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不起訴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の結果、捜査情報は非公開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：再発防止の教訓は得られず</a:t>
            </a:r>
            <a:endParaRPr lang="en-US" altLang="ja-JP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ja-JP" altLang="en-US" sz="3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84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2405"/>
            <a:ext cx="8358100" cy="804307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P平成角ｺﾞｼｯｸ体W9" pitchFamily="50" charset="-128"/>
                <a:ea typeface="HGP平成角ｺﾞｼｯｸ体W9" pitchFamily="50" charset="-128"/>
              </a:rPr>
              <a:t>刑事捜査優先の事故調査と取材</a:t>
            </a:r>
            <a:endParaRPr kumimoji="1" lang="ja-JP" altLang="en-US" sz="3600" dirty="0">
              <a:latin typeface="HGP平成角ｺﾞｼｯｸ体W9" pitchFamily="50" charset="-128"/>
              <a:ea typeface="HGP平成角ｺﾞｼｯｸ体W9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852" y="849485"/>
            <a:ext cx="8928992" cy="590465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28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●捜査の目的＝個人の刑事責任追及</a:t>
            </a:r>
            <a:endParaRPr kumimoji="1" lang="en-US" altLang="ja-JP" sz="28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：スキーツアーバス事故でも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枠外になりやすい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背景要因</a:t>
            </a:r>
            <a:endParaRPr kumimoji="1" lang="en-US" altLang="ja-JP" sz="28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●逸した、在るべき事故調査体制確立のチャンス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◆１９７４　常設の航空事故調査委員会設置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：ＩＣＡＯ第１３付属書　事故調査の目的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将来の事故又は重大インシデントの防止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罪や責任を課することではない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◆</a:t>
            </a:r>
            <a:r>
              <a:rPr lang="ja-JP" altLang="en-US" sz="28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捜査との</a:t>
            </a:r>
            <a:r>
              <a:rPr lang="ja-JP" altLang="en-US" sz="28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一体化</a:t>
            </a:r>
            <a:endParaRPr lang="en-US" altLang="ja-JP" sz="2800" dirty="0" smtClean="0">
              <a:solidFill>
                <a:srgbClr val="0070C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★航空事故調と警察庁の申し合わせ</a:t>
            </a:r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司直からの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鑑定依頼＝支障のない限り応じる　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◆</a:t>
            </a:r>
            <a:r>
              <a:rPr lang="ja-JP" altLang="en-US" sz="2800" dirty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不十分な</a:t>
            </a:r>
            <a:r>
              <a:rPr lang="ja-JP" altLang="en-US" sz="2800" dirty="0" smtClean="0">
                <a:solidFill>
                  <a:srgbClr val="0070C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独立性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＝航空事業育成官庁に所属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1598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2042"/>
            <a:ext cx="8424936" cy="6665059"/>
          </a:xfrm>
        </p:spPr>
      </p:pic>
    </p:spTree>
    <p:extLst>
      <p:ext uri="{BB962C8B-B14F-4D97-AF65-F5344CB8AC3E}">
        <p14:creationId xmlns:p14="http://schemas.microsoft.com/office/powerpoint/2010/main" val="2590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80920" cy="864096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P平成角ｺﾞｼｯｸ体W9" pitchFamily="50" charset="-128"/>
                <a:ea typeface="HGP平成角ｺﾞｼｯｸ体W9" pitchFamily="50" charset="-128"/>
              </a:rPr>
              <a:t>日航ジャンボ機墜落事故の教訓</a:t>
            </a:r>
            <a:endParaRPr kumimoji="1" lang="ja-JP" altLang="en-US" sz="3600" dirty="0">
              <a:latin typeface="HGP平成角ｺﾞｼｯｸ体W9" pitchFamily="50" charset="-128"/>
              <a:ea typeface="HGP平成角ｺﾞｼｯｸ体W9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832648"/>
          </a:xfrm>
        </p:spPr>
        <p:txBody>
          <a:bodyPr>
            <a:normAutofit fontScale="92500" lnSpcReduction="10000"/>
          </a:bodyPr>
          <a:lstStyle/>
          <a:p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●“犯人探し”から事故対策の多様な要因取材に注目へ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＊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修理の</a:t>
            </a:r>
            <a:r>
              <a:rPr lang="ja-JP" altLang="en-US" sz="2800" dirty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落とし穴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＝ボーイング社のミス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　　　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＝日本の刑事捜査優先が障壁に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＊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整備の落とし穴</a:t>
            </a:r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＝疲労亀裂の発見が困難に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？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　＝日航民営化に伴う「稼げる整備」への転換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＊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設計の落とし穴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＝油圧操縦系統全滅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＊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操縦の落とし穴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＝油圧全滅前提の訓練なし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＝８９年　ＵＡ機は訓練でスーシティ空港不時着成功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　　　　　　　　計１８９人のうち１８５人生存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＊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生存率向上問題を提起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＝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４人救出</a:t>
            </a:r>
            <a:endParaRPr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kumimoji="1"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＊</a:t>
            </a:r>
            <a:r>
              <a:rPr kumimoji="1" lang="ja-JP" altLang="en-US" sz="2800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安全規制・監督行政へのチェック姿勢</a:t>
            </a:r>
            <a:r>
              <a:rPr kumimoji="1"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：初の勧告</a:t>
            </a:r>
            <a:endParaRPr kumimoji="1" lang="en-US" altLang="ja-JP" sz="2800" dirty="0" smtClean="0">
              <a:latin typeface="HGPｺﾞｼｯｸE" pitchFamily="50" charset="-128"/>
              <a:ea typeface="HGPｺﾞｼｯｸE" pitchFamily="50" charset="-128"/>
            </a:endParaRPr>
          </a:p>
          <a:p>
            <a:r>
              <a:rPr lang="ja-JP" altLang="en-US" sz="2800" dirty="0"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lang="ja-JP" altLang="en-US" sz="2800" dirty="0" smtClean="0">
                <a:latin typeface="HGPｺﾞｼｯｸE" pitchFamily="50" charset="-128"/>
                <a:ea typeface="HGPｺﾞｼｯｸE" pitchFamily="50" charset="-128"/>
              </a:rPr>
              <a:t>＊「８・１２連絡会」の活動で</a:t>
            </a:r>
            <a:r>
              <a:rPr lang="ja-JP" altLang="en-US" sz="2800" dirty="0" smtClean="0">
                <a:solidFill>
                  <a:srgbClr val="0070C0"/>
                </a:solidFill>
                <a:latin typeface="HGPｺﾞｼｯｸE" pitchFamily="50" charset="-128"/>
                <a:ea typeface="HGPｺﾞｼｯｸE" pitchFamily="50" charset="-128"/>
              </a:rPr>
              <a:t>「被害者の視点」が浮上</a:t>
            </a:r>
            <a:endParaRPr kumimoji="1" lang="ja-JP" altLang="en-US" sz="2800" dirty="0">
              <a:solidFill>
                <a:srgbClr val="0070C0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04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72008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P平成角ｺﾞｼｯｸ体W9" pitchFamily="50" charset="-128"/>
                <a:ea typeface="HGP平成角ｺﾞｼｯｸ体W9" pitchFamily="50" charset="-128"/>
              </a:rPr>
              <a:t>犯人</a:t>
            </a:r>
            <a:r>
              <a:rPr lang="ja-JP" altLang="en-US" sz="3600" dirty="0">
                <a:latin typeface="HGP平成角ｺﾞｼｯｸ体W9" pitchFamily="50" charset="-128"/>
                <a:ea typeface="HGP平成角ｺﾞｼｯｸ体W9" pitchFamily="50" charset="-128"/>
              </a:rPr>
              <a:t>探</a:t>
            </a:r>
            <a:r>
              <a:rPr lang="ja-JP" altLang="en-US" sz="3600" dirty="0" smtClean="0">
                <a:latin typeface="HGP平成角ｺﾞｼｯｸ体W9" pitchFamily="50" charset="-128"/>
                <a:ea typeface="HGP平成角ｺﾞｼｯｸ体W9" pitchFamily="50" charset="-128"/>
              </a:rPr>
              <a:t>し</a:t>
            </a:r>
            <a:r>
              <a:rPr kumimoji="1" lang="ja-JP" altLang="en-US" sz="3600" dirty="0" smtClean="0">
                <a:latin typeface="HGP平成角ｺﾞｼｯｸ体W9" pitchFamily="50" charset="-128"/>
                <a:ea typeface="HGP平成角ｺﾞｼｯｸ体W9" pitchFamily="50" charset="-128"/>
              </a:rPr>
              <a:t>回避の報道</a:t>
            </a:r>
            <a:endParaRPr kumimoji="1" lang="ja-JP" altLang="en-US" sz="3600" dirty="0">
              <a:latin typeface="HGP平成角ｺﾞｼｯｸ体W9" pitchFamily="50" charset="-128"/>
              <a:ea typeface="HGP平成角ｺﾞｼｯｸ体W9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★アシアナ航空機着陸失敗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＝</a:t>
            </a:r>
            <a:r>
              <a:rPr lang="en-US" altLang="ja-JP" sz="2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2013</a:t>
            </a:r>
            <a:r>
              <a:rPr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年サンフランシスコ空港　</a:t>
            </a:r>
            <a:r>
              <a:rPr lang="en-US" altLang="ja-JP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人死亡</a:t>
            </a:r>
            <a:endParaRPr kumimoji="1" lang="en-US" altLang="ja-JP" sz="2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</a:t>
            </a:r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各紙初報は事実情報重視　</a:t>
            </a:r>
            <a:endParaRPr kumimoji="1" lang="en-US" altLang="ja-JP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●朝日新聞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脱出後　機体から炎　尾翼もげ落ちた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アシアナ社長会見　「機長は熟練、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機体異常なし」　</a:t>
            </a:r>
            <a:endParaRPr lang="en-US" altLang="ja-JP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読売新聞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異常な低高度で進入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後部、護岸に激しく接触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滑走路の誘導システム停止中</a:t>
            </a:r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＝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様々な要因を究明</a:t>
            </a:r>
            <a:endParaRPr kumimoji="1" lang="en-US" altLang="ja-JP" sz="28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</a:t>
            </a:r>
            <a:r>
              <a:rPr kumimoji="1" lang="ja-JP" altLang="en-US" sz="2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再発防止対策につなげる取材姿勢</a:t>
            </a:r>
            <a:endParaRPr kumimoji="1" lang="ja-JP" altLang="en-US" sz="2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3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40960" cy="864096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消費者行政転換が変えた事故調査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88632"/>
          </a:xfrm>
        </p:spPr>
        <p:txBody>
          <a:bodyPr>
            <a:normAutofit fontScale="92500"/>
          </a:bodyPr>
          <a:lstStyle/>
          <a:p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●０９年　消費者庁が発足</a:t>
            </a:r>
            <a:endParaRPr kumimoji="1"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消費者を主役とする消費者行政</a:t>
            </a:r>
            <a:endParaRPr kumimoji="1" lang="en-US" altLang="ja-JP" sz="36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：産業振興に偏った消費者行政の是正</a:t>
            </a:r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◆消費者</a:t>
            </a:r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行政の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司令塔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消費者トラブル情報収集の一元化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産業振興官庁へ安全対策要求権限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事業者へ安全対策勧告権限</a:t>
            </a:r>
            <a:endParaRPr lang="en-US" altLang="ja-JP" sz="3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◆</a:t>
            </a:r>
            <a:r>
              <a:rPr lang="ja-JP" altLang="en-US" sz="3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事故原因</a:t>
            </a:r>
            <a:r>
              <a:rPr lang="ja-JP" altLang="en-US" sz="3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解明にも消費者目線</a:t>
            </a:r>
            <a:r>
              <a:rPr lang="ja-JP" altLang="en-US" sz="3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endParaRPr lang="en-US" altLang="ja-JP" sz="3600" dirty="0" smtClean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→１２年　消費者安全調査委員会発足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endParaRPr kumimoji="1" lang="ja-JP" altLang="en-US" sz="3600" dirty="0">
              <a:solidFill>
                <a:srgbClr val="FF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8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２００５年前後にトラブル続発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0570" y="1268760"/>
            <a:ext cx="8229600" cy="5297819"/>
          </a:xfrm>
        </p:spPr>
        <p:txBody>
          <a:bodyPr/>
          <a:lstStyle/>
          <a:p>
            <a:r>
              <a:rPr kumimoji="1" lang="ja-JP" altLang="en-US" dirty="0" smtClean="0"/>
              <a:t>エレベーター死亡事故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en-US" dirty="0" smtClean="0"/>
              <a:t>ガス瞬間湯沸かし器一酸化炭素中毒死</a:t>
            </a:r>
            <a:endParaRPr lang="en-US" altLang="ja-JP" dirty="0" smtClean="0"/>
          </a:p>
          <a:p>
            <a:r>
              <a:rPr lang="ja-JP" altLang="en-US" dirty="0" smtClean="0"/>
              <a:t>石油ファンヒーター死亡事故</a:t>
            </a:r>
            <a:endParaRPr lang="en-US" altLang="ja-JP" dirty="0" smtClean="0"/>
          </a:p>
          <a:p>
            <a:r>
              <a:rPr lang="ja-JP" altLang="en-US" dirty="0"/>
              <a:t>耐震</a:t>
            </a:r>
            <a:r>
              <a:rPr lang="ja-JP" altLang="en-US" dirty="0" smtClean="0"/>
              <a:t>強度偽装　・食品偽装など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【</a:t>
            </a:r>
            <a:r>
              <a:rPr lang="ja-JP" altLang="en-US" dirty="0" smtClean="0"/>
              <a:t>産業振興行政と安全確保</a:t>
            </a:r>
            <a:r>
              <a:rPr lang="en-US" altLang="ja-JP" dirty="0" smtClean="0"/>
              <a:t>】</a:t>
            </a:r>
          </a:p>
          <a:p>
            <a:r>
              <a:rPr lang="ja-JP" altLang="en-US" dirty="0" smtClean="0"/>
              <a:t>　産業活性化＝事業者・事業量増加</a:t>
            </a:r>
            <a:endParaRPr lang="en-US" altLang="ja-JP" dirty="0" smtClean="0"/>
          </a:p>
          <a:p>
            <a:r>
              <a:rPr lang="ja-JP" altLang="en-US" dirty="0"/>
              <a:t>　←</a:t>
            </a:r>
            <a:r>
              <a:rPr lang="ja-JP" altLang="en-US" dirty="0" smtClean="0"/>
              <a:t>事業をやりやすく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＝</a:t>
            </a:r>
            <a:r>
              <a:rPr lang="ja-JP" altLang="en-US" dirty="0" smtClean="0">
                <a:solidFill>
                  <a:srgbClr val="0070C0"/>
                </a:solidFill>
              </a:rPr>
              <a:t>事業者本位で安全規制軽視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r>
              <a:rPr lang="ja-JP" altLang="en-US" dirty="0" smtClean="0">
                <a:solidFill>
                  <a:srgbClr val="FF0000"/>
                </a:solidFill>
              </a:rPr>
              <a:t>⇒消費者保護本位に転換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604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470</Words>
  <Application>Microsoft Office PowerPoint</Application>
  <PresentationFormat>画面に合わせる (4:3)</PresentationFormat>
  <Paragraphs>327</Paragraphs>
  <Slides>30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7" baseType="lpstr">
      <vt:lpstr>HGPｺﾞｼｯｸE</vt:lpstr>
      <vt:lpstr>HGP平成角ｺﾞｼｯｸ体W9</vt:lpstr>
      <vt:lpstr>ＭＳ Ｐゴシック</vt:lpstr>
      <vt:lpstr>ＭＳ ゴシック</vt:lpstr>
      <vt:lpstr>Arial</vt:lpstr>
      <vt:lpstr>Calibri</vt:lpstr>
      <vt:lpstr>Office ​​テーマ</vt:lpstr>
      <vt:lpstr>  事故報道を変える事故調査      元読売新聞東京本社編集委員 広報戦略研究所主任研究員  鶴岡　憲一  </vt:lpstr>
      <vt:lpstr>取材略歴,共著書等</vt:lpstr>
      <vt:lpstr>事故報道の変遷</vt:lpstr>
      <vt:lpstr>刑事捜査優先の事故調査と取材</vt:lpstr>
      <vt:lpstr>PowerPoint プレゼンテーション</vt:lpstr>
      <vt:lpstr>日航ジャンボ機墜落事故の教訓</vt:lpstr>
      <vt:lpstr>犯人探し回避の報道</vt:lpstr>
      <vt:lpstr>消費者行政転換が変えた事故調査</vt:lpstr>
      <vt:lpstr>２００５年前後にトラブル続発</vt:lpstr>
      <vt:lpstr>スキーツアーバス事故の場合</vt:lpstr>
      <vt:lpstr>消費者安全調査委員会の役割</vt:lpstr>
      <vt:lpstr>事故調査漏れをなくす消費者事故調</vt:lpstr>
      <vt:lpstr>パロマガス湯沸器事故の問題点</vt:lpstr>
      <vt:lpstr>消費者事故調の理念</vt:lpstr>
      <vt:lpstr>独立性重視と消費者保護</vt:lpstr>
      <vt:lpstr>東電福島第一原発事故の調査</vt:lpstr>
      <vt:lpstr>官僚の責任回避の事故調査</vt:lpstr>
      <vt:lpstr>存在意義示した消費者事故調</vt:lpstr>
      <vt:lpstr>事故調査機関の将来像と課題</vt:lpstr>
      <vt:lpstr>徹底すべき独立性</vt:lpstr>
      <vt:lpstr>国会事故調と政府事故調</vt:lpstr>
      <vt:lpstr>監視が必要な独立性</vt:lpstr>
      <vt:lpstr>消費者庁に対しても必要な独立性</vt:lpstr>
      <vt:lpstr>事故調査報道が注目すべき点</vt:lpstr>
      <vt:lpstr>国交省の事故調新設の評価は？</vt:lpstr>
      <vt:lpstr>バス事故でも問われる行政責任</vt:lpstr>
      <vt:lpstr>今後の原発事故調査の担当は？</vt:lpstr>
      <vt:lpstr>事故・事故調査報道と記者の役割</vt:lpstr>
      <vt:lpstr>「刑事捜査優先」もチェック必要</vt:lpstr>
      <vt:lpstr>福島原発事故捜査の問題点露呈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事故の報道・事故調査の報道の課題</dc:title>
  <dc:creator>kenic</dc:creator>
  <cp:lastModifiedBy>金井憲一</cp:lastModifiedBy>
  <cp:revision>123</cp:revision>
  <cp:lastPrinted>2013-11-20T07:26:17Z</cp:lastPrinted>
  <dcterms:created xsi:type="dcterms:W3CDTF">2013-07-04T10:16:34Z</dcterms:created>
  <dcterms:modified xsi:type="dcterms:W3CDTF">2016-01-27T05:16:16Z</dcterms:modified>
</cp:coreProperties>
</file>